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C27DB-87F7-C858-33C1-9947DBD8B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86EA8-502F-5D54-FA72-24CDF8C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EE207-1E90-C203-15DD-148BB62B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BFEB9-CE14-8DCD-63D7-7D9AF775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1D0A0-AF6A-92A3-8498-6EB43A00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7477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DFB4-C568-9A34-8F2F-526FF7E5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7B868-83F2-7DD4-B125-DAC18ABF9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9FD45-E058-0BB2-D2F6-4C91C18E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1E68F-E6A8-7FE2-EA58-D3E474CE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2A5D8-62DC-98A9-2C70-A62E1AB9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38047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587A72-17D0-44F2-1069-5240E66EC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96704-03FE-1FFE-25A4-E9740F616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50320-AD99-8F77-589F-FA49B6F3D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146F2-A42A-4AE5-4AF5-116FC027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40E4E-676F-907E-03DC-8D5E4C2A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77621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5216-F4F9-598D-31C8-67DE5593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81B80-DD1E-E8E0-FB8B-7140CC244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3150-3C5F-B764-E726-1C39629D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1252A-48AD-7AA2-14B8-F2253B9D0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C3B38-0364-2D05-8ADA-79B11F92F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18679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51AA-40D6-F834-5D14-B5FA4656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3962E-6B09-5E6C-3020-96B1BE479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29DC5-BB7F-B5FE-2A17-58F120D5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D87B4-5EE0-79C4-66C3-08D343FA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BB8A1-010B-46DA-CACC-64D5502B5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10762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F2AA-4C4F-A55C-CDCF-198A1FE87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1A7E0-A5FE-DDE8-0777-0FF781BB6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2FA51-50BC-732D-8DB8-70076102F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F2A27-23E8-E9C6-FDF4-3FC468CD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E8DA0-88E7-5076-6E72-7555FBB9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14AB5-1449-BD87-2A2A-7733E2FF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94519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6B67-9D2F-4D13-7FF0-9EE6E8F7A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DE241-D332-800E-B6F3-90D9BF1D6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802A9-E140-937F-53DA-176D2B6CD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ABBE19-0AE0-188A-F4BF-AF3E39B38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81415-C9E8-8CFA-7F50-BCD61871E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521F2C-8B66-68D6-EE74-21E587C18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495041-6945-2584-391E-87A53DD3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5E42A-3E99-7BDE-A49A-3DE689FE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52238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657C5-8A6F-DA7C-8BEE-CF4E3F15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1398BA-A0FE-4BA0-EA0A-A06E93AF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93062-C631-0BCC-9590-F1F7055F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14A6A-9F93-EE87-94EE-6AD8B882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01055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1F6A2-7474-2F74-2D69-A4D18BA0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A7375-01D4-75B9-30E5-68212E4F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BFC1D-DE69-1E39-19B8-984EED5E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404630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CBDA-9898-6CB1-C75F-00E572457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16BCD-C808-2280-0C87-E9D18BFD5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A2903-1F33-768E-72EC-AC808CA4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68C4C-AA47-059E-D314-7A324D14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CF491-7E7D-9E39-35D1-85BA741F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46E5A-2963-B02E-EFA2-444ED916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3673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34ED5-8AA3-5C61-E992-8C9FEA401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65A59-B879-B0F2-28F8-4EB0DBFB3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36DC8-D439-96CF-0887-5FE8C764A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6E7FB-4F91-A9A6-8382-31AC87CE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B8909-9BE6-950E-430C-9092E008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B232B-9BA1-F0AC-F86D-B1100FFD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53141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89844-571E-44BD-EFB8-8C3D3956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1063D-3261-04B1-8B77-E682BAB7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EABFF-C8D3-AE24-B5B9-789C5B978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E2CD-64D5-9F4B-AE45-488A6A986FEA}" type="datetimeFigureOut">
              <a:rPr lang="en-IS" smtClean="0"/>
              <a:t>7.12.2023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062EC-C0B4-8DD5-1E7C-293B1D19D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EB3B5-EA37-7879-6019-25AF2235A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A760-8476-F742-A6BA-49369D6AC3C3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33907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04893-1D4F-0AF6-49EF-B8B93B63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 fontScale="90000"/>
          </a:bodyPr>
          <a:lstStyle/>
          <a:p>
            <a:r>
              <a:rPr lang="en-IS" sz="5100" dirty="0">
                <a:solidFill>
                  <a:srgbClr val="FFFFFF"/>
                </a:solidFill>
              </a:rPr>
              <a:t>Tyrklandsferð U3A Reykjavík og Söguferða</a:t>
            </a:r>
            <a:br>
              <a:rPr lang="en-IS" sz="5100" dirty="0">
                <a:solidFill>
                  <a:srgbClr val="FFFFFF"/>
                </a:solidFill>
              </a:rPr>
            </a:br>
            <a:r>
              <a:rPr lang="en-IS" sz="5100" dirty="0">
                <a:solidFill>
                  <a:srgbClr val="FFFFFF"/>
                </a:solidFill>
              </a:rPr>
              <a:t>15.-27. apríl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9ED03-1F2B-7568-6DDF-B55765B38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832" y="4353507"/>
            <a:ext cx="5733288" cy="932688"/>
          </a:xfrm>
        </p:spPr>
        <p:txBody>
          <a:bodyPr>
            <a:normAutofit/>
          </a:bodyPr>
          <a:lstStyle/>
          <a:p>
            <a:r>
              <a:rPr lang="en-IS">
                <a:solidFill>
                  <a:srgbClr val="FFFFFF"/>
                </a:solidFill>
              </a:rPr>
              <a:t>Kynning á ferðatilhögun – upplýsingar frá </a:t>
            </a:r>
          </a:p>
          <a:p>
            <a:r>
              <a:rPr lang="en-IS">
                <a:solidFill>
                  <a:srgbClr val="FFFFFF"/>
                </a:solidFill>
              </a:rPr>
              <a:t>Þorleifi Friðrikssyni hjá Söguferðum ehf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6F55-D822-02B3-0729-399D9AA1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Ferðir og gisting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A959F-10D6-1B44-4FEF-AA1F4D106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5377543"/>
          </a:xfrm>
        </p:spPr>
        <p:txBody>
          <a:bodyPr>
            <a:normAutofit fontScale="85000" lnSpcReduction="20000"/>
          </a:bodyPr>
          <a:lstStyle/>
          <a:p>
            <a:r>
              <a:rPr lang="en-IS" dirty="0"/>
              <a:t>15. apr. – ferðadagur</a:t>
            </a:r>
          </a:p>
          <a:p>
            <a:pPr lvl="1"/>
            <a:r>
              <a:rPr lang="en-IS" dirty="0"/>
              <a:t>Flogið með Icelandair kl. 7:20, lent í München 13:05 – FI 532</a:t>
            </a:r>
          </a:p>
          <a:p>
            <a:pPr lvl="1"/>
            <a:r>
              <a:rPr lang="en-IS" dirty="0"/>
              <a:t>Flogið áfram með Turkish Airlines kl.14:20, lent í Istanbul 18:00 - TK 1634</a:t>
            </a:r>
          </a:p>
          <a:p>
            <a:r>
              <a:rPr lang="en-IS" dirty="0"/>
              <a:t>15.-20. apr. Gist á hóteli í/við miðborg Istanbúl - skoðunarferðir</a:t>
            </a:r>
          </a:p>
          <a:p>
            <a:pPr lvl="1"/>
            <a:r>
              <a:rPr lang="en-GB" dirty="0"/>
              <a:t>V</a:t>
            </a:r>
            <a:r>
              <a:rPr lang="en-IS" dirty="0"/>
              <a:t>erið er að leita tilboða í 4.-5. stjörnu hótel í Istanbul</a:t>
            </a:r>
          </a:p>
          <a:p>
            <a:r>
              <a:rPr lang="en-IS" dirty="0"/>
              <a:t>20. apr. – ferðadagur</a:t>
            </a:r>
          </a:p>
          <a:p>
            <a:pPr lvl="1"/>
            <a:r>
              <a:rPr lang="en-IS" dirty="0"/>
              <a:t>Ekið með rútu til Ankara – um 4-5 klst akstur, gist þar eina nótt</a:t>
            </a:r>
          </a:p>
          <a:p>
            <a:r>
              <a:rPr lang="en-IS" dirty="0"/>
              <a:t>21. apr. – skoðunarferð í Ankara </a:t>
            </a:r>
          </a:p>
          <a:p>
            <a:pPr lvl="1"/>
            <a:r>
              <a:rPr lang="en-IS" dirty="0"/>
              <a:t>Síðan ekið til Kappadókíu – um 3 klst.</a:t>
            </a:r>
          </a:p>
          <a:p>
            <a:r>
              <a:rPr lang="en-IS" dirty="0"/>
              <a:t>21.-24. apr. Dvalið í Ankara – skoðunarferðir</a:t>
            </a:r>
          </a:p>
          <a:p>
            <a:r>
              <a:rPr lang="en-IS" dirty="0"/>
              <a:t>25. apr. Ekið til Konya 2-3 klst – skoðunarferðir þar og gist eina nótt</a:t>
            </a:r>
          </a:p>
          <a:p>
            <a:r>
              <a:rPr lang="en-IS" dirty="0"/>
              <a:t>26. apr. - ferðadagur: Flogið frá Konya til Istanbul, gist í Istanbul eina nótt</a:t>
            </a:r>
          </a:p>
          <a:p>
            <a:r>
              <a:rPr lang="en-IS" dirty="0"/>
              <a:t>27. apr. – heimferð frá Istanbul</a:t>
            </a:r>
          </a:p>
          <a:p>
            <a:pPr lvl="1"/>
            <a:r>
              <a:rPr lang="en-IS" dirty="0"/>
              <a:t>Flogið með Turkish Airlines kl.11:50, lent í München 13:30 - TK 1633</a:t>
            </a:r>
          </a:p>
          <a:p>
            <a:pPr lvl="1"/>
            <a:r>
              <a:rPr lang="en-IS" dirty="0"/>
              <a:t>Flogið með Icelandair kl. 14:05, lent í Keflavík kl. 16:00 – FI 533</a:t>
            </a:r>
          </a:p>
          <a:p>
            <a:pPr marL="0" indent="0">
              <a:buNone/>
            </a:pPr>
            <a:endParaRPr lang="en-IS" dirty="0"/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62930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2CB70-833D-A0CE-A0FF-EFB0F492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S" dirty="0"/>
              <a:t>Dagskrá - Istanbul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9FEF-5E75-688F-A337-7C11A8A8C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apríl.	Brottför 7.20 Lent í Istanbul kl. 1800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apríl.	Gönguferð: I Seraglio (valkvæð) (4-5 km)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s-IS" sz="2200" b="1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Bláa moskan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Frjáls tími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apríl	</a:t>
            </a:r>
            <a:r>
              <a:rPr lang="is-IS" sz="2200" b="1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 kapi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Frjáls tími (Grand Bazaar)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apríl	</a:t>
            </a:r>
            <a:r>
              <a:rPr lang="is-IS" sz="2200" b="1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Sigling um Bosphorus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b="1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Hagia Sofia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Frjáls tími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2200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apríl 	Gönguferð II: Chora (valkvæð)  5 km (10 km)</a:t>
            </a:r>
            <a:endParaRPr lang="en-IS" sz="2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sz="2200"/>
          </a:p>
        </p:txBody>
      </p:sp>
    </p:spTree>
    <p:extLst>
      <p:ext uri="{BB962C8B-B14F-4D97-AF65-F5344CB8AC3E}">
        <p14:creationId xmlns:p14="http://schemas.microsoft.com/office/powerpoint/2010/main" val="131865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21484-1AC4-CCC3-6E96-3E3B77EC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D</a:t>
            </a:r>
            <a:r>
              <a:rPr lang="en-IS" dirty="0"/>
              <a:t>agskrá – Ankara og Kappadokía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B472-0EA9-0CEE-9EB4-74B08DC40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 apríl	Akstur til Ankara (450 km)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s-IS" sz="1800" b="1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Safn um sögu Anatólíu</a:t>
            </a: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(Litlu Asíu)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 apríl	</a:t>
            </a:r>
            <a:r>
              <a:rPr lang="is-IS" sz="1800" b="1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Grafhýsi Atatürks,</a:t>
            </a: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sýningar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Akstur til Kappadókíu (275 km)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 apríl 	</a:t>
            </a:r>
            <a:r>
              <a:rPr lang="is-IS" sz="1800" b="1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Göremesafnið </a:t>
            </a: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(úti)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Göngur að vali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Sufi-dans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23. apríl 	Neðanjarðarborgin Derinkuyu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Ihlara dalur – stutt ganga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 apríl	Morgunflug í loftbelg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sz="1800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Tyrkneskt kvöld</a:t>
            </a:r>
            <a:endParaRPr lang="en-I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sz="1800"/>
          </a:p>
        </p:txBody>
      </p:sp>
    </p:spTree>
    <p:extLst>
      <p:ext uri="{BB962C8B-B14F-4D97-AF65-F5344CB8AC3E}">
        <p14:creationId xmlns:p14="http://schemas.microsoft.com/office/powerpoint/2010/main" val="381028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D2E9F-FEB5-E647-9ED2-94C789001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S" dirty="0"/>
              <a:t>Dagskrá Konya - heimferð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FAA75-3A78-2BFA-77A3-3C31E2FE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is-IS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25. apríl	Akstur til Konya (226 km)</a:t>
            </a:r>
            <a:endParaRPr lang="en-I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is-IS" b="1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Catalhüyük </a:t>
            </a:r>
            <a:endParaRPr lang="en-I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Mevlana-safnið </a:t>
            </a:r>
            <a:endParaRPr lang="en-I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26. apríl	Konya </a:t>
            </a:r>
            <a:endParaRPr lang="en-I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Frjáls tími</a:t>
            </a:r>
            <a:endParaRPr lang="en-I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s-IS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Flogið til Istanbul  </a:t>
            </a:r>
            <a:endParaRPr lang="en-I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s-IS" kern="1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27. apríl	Flogið (11.50) um München til Íslands (16.00)</a:t>
            </a:r>
            <a:endParaRPr lang="en-IS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237635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FA9F8-EF76-4313-C638-12BF575D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4400" b="1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Gönguferð I Seraglio</a:t>
            </a: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E28A4-EB13-6078-2650-A91BE72E7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77270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is-IS" sz="26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is-IS" sz="2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 fimm km</a:t>
            </a:r>
            <a:endParaRPr lang="is-IS" sz="1800" kern="1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Gullna hornið og Galatabrúin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Sirkeci-járnbrautarstöðin (Endastöð Austurlandahraðlestarinnar)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Gülhane-garðurinn undir veggjum Topkapi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Gotasúlan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Stytta Mustafa Kemal Atatürks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Stytta kortagerðarmannsins Piri Reis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Seraglio. Gengið fyrir nesið; meðfram Gullna horninu, meðfram 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Bosphorus með útsýni til Asíu, sveigt inn á strönd Marmarahafsins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með útsýni yfir eyjarnar.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Arasta-markaðurinn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Bláa moskan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Hyppodrome: kappleikjavöllurinn forni með súlunum þremur</a:t>
            </a:r>
            <a:endParaRPr lang="en-I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518300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39E9-C6E7-DB39-56B8-56CA2957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400" b="1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Gönguferð II  (Chora)</a:t>
            </a: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58539-52CB-7FB4-8A12-4D679F345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943"/>
            <a:ext cx="10515600" cy="524691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is-IS" sz="8000" b="1" kern="1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is-IS" sz="8000" b="1" kern="1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tíu km fram og til baka, eða rúmir fimm sé tekinn leigubíll til baka.</a:t>
            </a:r>
            <a:br>
              <a:rPr lang="en-I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Rüstem Pasa moskan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Egypski markaðurinn, kryddmarkaðurinn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Moska Süleymans mikla: kringum hana skólar, sjúkrahús, 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súpueldhús, caravanserai, grafhýsi Süleymans og Sinans arkitekts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Fatih Camii eða moska Mehmets sigurvegara; sú stærsta í Istanb.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Chora kirkjan: vel varðveittar býsanskar/kristnar helgimyndir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Landvarnarmúr Theodosíusar II. 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Edirne hliðið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Þaðan geta þeir sem vilja tekið leigubíl til baka og stytt leiðina um helming. Hinir ganga um Beyazit-	torg til baka og framhjá </a:t>
            </a:r>
            <a:endParaRPr lang="en-IS" sz="7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s-IS" sz="7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Konstantínusarsúlunni sem vígð var 330 e. Kr samtímis borginni. (Þar í sökklinum er skaröxi Nóa og ein brauðkarfanna)</a:t>
            </a:r>
            <a:endParaRPr lang="en-IS" sz="55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6475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B72F0-BE65-36DD-2E91-CD309FA3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S" dirty="0"/>
              <a:t>Verð - innifalið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CC05A-0E8E-5D0E-7F65-B7F167D8A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IS" dirty="0"/>
              <a:t>Verð fyrir ferðina 558.000 – með fyrirvara um breytingar að ósk hópsins</a:t>
            </a:r>
          </a:p>
          <a:p>
            <a:pPr lvl="1"/>
            <a:r>
              <a:rPr lang="en-GB" dirty="0"/>
              <a:t>A</a:t>
            </a:r>
            <a:r>
              <a:rPr lang="en-IS" dirty="0"/>
              <a:t>ð auki 100.000 fyrir gistingu í eins manns herbergi</a:t>
            </a:r>
          </a:p>
          <a:p>
            <a:pPr lvl="1"/>
            <a:r>
              <a:rPr lang="en-IS" dirty="0"/>
              <a:t>Staðfestingargjald 100.000 greiðist 8. des. 2023 (aðeins endurkræft gegnum ferðatryggingar)</a:t>
            </a:r>
          </a:p>
          <a:p>
            <a:r>
              <a:rPr lang="en-IS" dirty="0"/>
              <a:t>Innifalið</a:t>
            </a:r>
          </a:p>
          <a:p>
            <a:pPr lvl="1"/>
            <a:r>
              <a:rPr lang="en-IS" dirty="0"/>
              <a:t>Ferðir og gisting á góðum hótelum </a:t>
            </a:r>
          </a:p>
          <a:p>
            <a:pPr lvl="1"/>
            <a:r>
              <a:rPr lang="en-IS" dirty="0"/>
              <a:t>Morgunverður á hóteli alla daga</a:t>
            </a:r>
          </a:p>
          <a:p>
            <a:pPr lvl="2"/>
            <a:r>
              <a:rPr lang="en-GB" dirty="0"/>
              <a:t>E</a:t>
            </a:r>
            <a:r>
              <a:rPr lang="en-IS" dirty="0"/>
              <a:t>ins og er - gert ráð fyrir að hver greiði fyrir sig hádegis- og kvöldverði</a:t>
            </a:r>
          </a:p>
          <a:p>
            <a:pPr lvl="1"/>
            <a:r>
              <a:rPr lang="en-IS" dirty="0"/>
              <a:t>Skoðunarferðir með leiðsögn, aðgangur að söfnum og svæðum – allt það sem er dökkletrað í dagskrá </a:t>
            </a:r>
          </a:p>
          <a:p>
            <a:pPr lvl="2"/>
            <a:r>
              <a:rPr lang="en-IS" dirty="0"/>
              <a:t>sumt er valkvætt og því ekki innifalið</a:t>
            </a:r>
          </a:p>
        </p:txBody>
      </p:sp>
    </p:spTree>
    <p:extLst>
      <p:ext uri="{BB962C8B-B14F-4D97-AF65-F5344CB8AC3E}">
        <p14:creationId xmlns:p14="http://schemas.microsoft.com/office/powerpoint/2010/main" val="124666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C12FA-3AD3-38C2-5DDA-4C419B84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S" sz="5400"/>
              <a:t>Spurningar - umræða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B1C53-72D6-7304-FDF2-F8042E32A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IS" sz="2200" dirty="0"/>
              <a:t>Óskað var eftir 4-5 stjörnu hótelum, verið er að kanna verð. </a:t>
            </a:r>
          </a:p>
          <a:p>
            <a:pPr lvl="1"/>
            <a:r>
              <a:rPr lang="en-IS" sz="2200" dirty="0"/>
              <a:t>Gæti komið til einhverrar hækkunar ef dýrustu hótel eru valin.</a:t>
            </a:r>
          </a:p>
          <a:p>
            <a:r>
              <a:rPr lang="en-IS" sz="2200" dirty="0"/>
              <a:t>Ef óskað er eftir að málsverðir t.d. í hádegi séu innifaldir, gæti einnig komið til hækkunar </a:t>
            </a:r>
          </a:p>
          <a:p>
            <a:r>
              <a:rPr lang="en-IS" sz="2200" dirty="0"/>
              <a:t>Í upphafi var hámark sett á 600 þúsund fyrir ferðina og verðið fer aldrei yfir þá upphæð.</a:t>
            </a:r>
          </a:p>
          <a:p>
            <a:r>
              <a:rPr lang="en-IS" sz="2200" dirty="0"/>
              <a:t>Miðað er við 25 manns í ferðinni </a:t>
            </a:r>
            <a:r>
              <a:rPr lang="en-IS" sz="2200"/>
              <a:t>– 18 skráðir í dag. </a:t>
            </a:r>
            <a:r>
              <a:rPr lang="en-IS" sz="2200" dirty="0"/>
              <a:t>Laus sæti verða auglýst nú um helgina.</a:t>
            </a:r>
          </a:p>
          <a:p>
            <a:endParaRPr lang="en-IS" sz="2200" dirty="0"/>
          </a:p>
          <a:p>
            <a:r>
              <a:rPr lang="en-IS" sz="2200" b="1" dirty="0"/>
              <a:t>Jón Björnsson heldur námskeið um ferðina í jan/feb 2024 </a:t>
            </a:r>
            <a:r>
              <a:rPr lang="is-I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is-IS" sz="22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sögustaði og mannvirki í gönguferð I og II. Námskeiðið verður auglýst á heimasíðu U3A.</a:t>
            </a:r>
            <a:endParaRPr lang="en-IS" sz="2200" b="1" dirty="0"/>
          </a:p>
          <a:p>
            <a:endParaRPr lang="en-IS" sz="2200" dirty="0"/>
          </a:p>
        </p:txBody>
      </p:sp>
    </p:spTree>
    <p:extLst>
      <p:ext uri="{BB962C8B-B14F-4D97-AF65-F5344CB8AC3E}">
        <p14:creationId xmlns:p14="http://schemas.microsoft.com/office/powerpoint/2010/main" val="151858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833</Words>
  <Application>Microsoft Macintosh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Symbol</vt:lpstr>
      <vt:lpstr>Office Theme</vt:lpstr>
      <vt:lpstr>Tyrklandsferð U3A Reykjavík og Söguferða 15.-27. apríl 2024</vt:lpstr>
      <vt:lpstr>Ferðir og gisting</vt:lpstr>
      <vt:lpstr>Dagskrá - Istanbul </vt:lpstr>
      <vt:lpstr>Dagskrá – Ankara og Kappadokía</vt:lpstr>
      <vt:lpstr>Dagskrá Konya - heimferð</vt:lpstr>
      <vt:lpstr>Gönguferð I Seraglio</vt:lpstr>
      <vt:lpstr>Gönguferð II  (Chora)</vt:lpstr>
      <vt:lpstr>Verð - innifalið</vt:lpstr>
      <vt:lpstr>Spurningar - umræða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Tyrklandsferð U3A Reykjavík 15.-27. apríl 2024</dc:title>
  <dc:creator>Birna Sigurjónsdóttir</dc:creator>
  <cp:lastModifiedBy>Birna Sigurjónsdóttir</cp:lastModifiedBy>
  <cp:revision>7</cp:revision>
  <dcterms:created xsi:type="dcterms:W3CDTF">2023-12-07T09:54:28Z</dcterms:created>
  <dcterms:modified xsi:type="dcterms:W3CDTF">2023-12-07T15:22:58Z</dcterms:modified>
</cp:coreProperties>
</file>